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986" r:id="rId2"/>
    <p:sldId id="877" r:id="rId3"/>
    <p:sldId id="987" r:id="rId4"/>
    <p:sldId id="988" r:id="rId5"/>
    <p:sldId id="1003" r:id="rId6"/>
    <p:sldId id="958" r:id="rId7"/>
    <p:sldId id="960" r:id="rId8"/>
    <p:sldId id="966" r:id="rId9"/>
    <p:sldId id="967" r:id="rId10"/>
    <p:sldId id="965" r:id="rId11"/>
    <p:sldId id="961" r:id="rId12"/>
    <p:sldId id="964" r:id="rId13"/>
    <p:sldId id="1005" r:id="rId14"/>
    <p:sldId id="1006" r:id="rId15"/>
    <p:sldId id="1008" r:id="rId16"/>
    <p:sldId id="989" r:id="rId17"/>
    <p:sldId id="990" r:id="rId18"/>
    <p:sldId id="991" r:id="rId19"/>
    <p:sldId id="992" r:id="rId20"/>
    <p:sldId id="993" r:id="rId21"/>
    <p:sldId id="994" r:id="rId22"/>
    <p:sldId id="995" r:id="rId23"/>
    <p:sldId id="996" r:id="rId24"/>
    <p:sldId id="1009" r:id="rId25"/>
    <p:sldId id="759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99CCFF"/>
    <a:srgbClr val="93CCFF"/>
    <a:srgbClr val="66FF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7" autoAdjust="0"/>
    <p:restoredTop sz="87792" autoAdjust="0"/>
  </p:normalViewPr>
  <p:slideViewPr>
    <p:cSldViewPr>
      <p:cViewPr varScale="1">
        <p:scale>
          <a:sx n="75" d="100"/>
          <a:sy n="75" d="100"/>
        </p:scale>
        <p:origin x="12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0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FCECBDE-0FAF-4EFC-B961-73832A1A6076}" type="datetimeFigureOut">
              <a:rPr lang="en-US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D5593F-8CCA-4684-8C89-D47A5B884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69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F7D450-E04E-42CF-B99A-2A208F120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26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Knew she had a weak math background</a:t>
            </a:r>
            <a:r>
              <a:rPr lang="en-US" baseline="0" dirty="0"/>
              <a:t> and high math anxiety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Missed multiple classes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Often texts during class</a:t>
            </a:r>
          </a:p>
          <a:p>
            <a:r>
              <a:rPr lang="en-US" baseline="0" dirty="0"/>
              <a:t>Has never came to see me</a:t>
            </a:r>
          </a:p>
          <a:p>
            <a:r>
              <a:rPr lang="en-US" baseline="0" dirty="0"/>
              <a:t>Failed the first exam and still not come to see me despite my message asking her to do so</a:t>
            </a:r>
          </a:p>
          <a:p>
            <a:r>
              <a:rPr lang="en-US" dirty="0"/>
              <a:t>Has</a:t>
            </a:r>
            <a:r>
              <a:rPr lang="en-US" baseline="0" dirty="0"/>
              <a:t> come to the conclusion that she needs a tutor</a:t>
            </a:r>
          </a:p>
          <a:p>
            <a:r>
              <a:rPr lang="en-US" baseline="0" dirty="0"/>
              <a:t>Assumes can catch up with class even though semester is half over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F7D450-E04E-42CF-B99A-2A208F1209B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04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D4D8D-715D-4A06-B0CE-07BE9AA9B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2C9E4-C5CC-4698-92AF-9BF917E89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8EB79-2347-45B3-9C5E-F5E46A2D1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110C0-473F-43D1-80AC-1D6154365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08604-0BBA-42D9-A449-5C1C42640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12A7-FB3A-4A05-83ED-C5A66EC61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350CA-A21B-4452-84D9-4E89B9E27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18AF5-77A5-4E12-85DE-0B7492A17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288E0-069F-4CE6-B1A9-4FCE225F5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284D6-0E7B-4923-B421-D3D6FC63A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5D72E-3F3F-4FFA-BF92-D7C959F08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22554-E299-453C-8938-DBC908190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C4FA0-7CB1-4671-9F78-3C6ACD1F2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4F7A6B-B782-4BF9-9E8D-89479B036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lchew@samford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mu.edu/teaching/designteach/teach/examwrappers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slchew@samford.ed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300" y="914400"/>
            <a:ext cx="7391400" cy="1649381"/>
          </a:xfrm>
        </p:spPr>
        <p:txBody>
          <a:bodyPr>
            <a:noAutofit/>
          </a:bodyPr>
          <a:lstStyle/>
          <a:p>
            <a:r>
              <a:rPr lang="en-US" sz="4000" dirty="0">
                <a:latin typeface="+mn-lt"/>
              </a:rPr>
              <a:t>Developing a Student Mindset for Successful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0250" y="2743200"/>
            <a:ext cx="5143500" cy="137957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Stephen L. Chew, PhD</a:t>
            </a:r>
          </a:p>
          <a:p>
            <a:r>
              <a:rPr lang="en-US" sz="1650" dirty="0"/>
              <a:t>Department of Psychology</a:t>
            </a:r>
          </a:p>
          <a:p>
            <a:r>
              <a:rPr lang="en-US" sz="1650" dirty="0"/>
              <a:t>Samford University</a:t>
            </a:r>
          </a:p>
          <a:p>
            <a:r>
              <a:rPr lang="en-US" sz="1800" dirty="0">
                <a:hlinkClick r:id="rId2"/>
              </a:rPr>
              <a:t>slchew@samford.edu</a:t>
            </a:r>
            <a:r>
              <a:rPr lang="en-US" sz="1800" dirty="0"/>
              <a:t>  Twitter: @</a:t>
            </a:r>
            <a:r>
              <a:rPr lang="en-US" sz="1800" dirty="0" err="1"/>
              <a:t>SChewPsych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25873" y="4343400"/>
            <a:ext cx="8280793" cy="7963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dirty="0"/>
              <a:t>Tennessee Association for Student Success and Retention (TASSR)</a:t>
            </a:r>
          </a:p>
          <a:p>
            <a:pPr algn="ctr"/>
            <a:endParaRPr lang="en-US" sz="675" dirty="0"/>
          </a:p>
          <a:p>
            <a:pPr algn="ctr"/>
            <a:r>
              <a:rPr lang="en-US" dirty="0"/>
              <a:t>October 3, 2019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2672" y="5314912"/>
            <a:ext cx="1458657" cy="5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4733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vs. Growth Feedback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Fixed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“I’m not smart enough to do this.”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“I’m not good at math”</a:t>
            </a:r>
          </a:p>
          <a:p>
            <a:endParaRPr lang="en-US" dirty="0"/>
          </a:p>
          <a:p>
            <a:r>
              <a:rPr lang="en-US" dirty="0"/>
              <a:t>“I’m not a science person“</a:t>
            </a:r>
          </a:p>
          <a:p>
            <a:r>
              <a:rPr lang="en-US" dirty="0"/>
              <a:t>“This paper shows you are a good writer”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Growth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“With the right effort and help, I’m capable of doing this.”</a:t>
            </a:r>
          </a:p>
          <a:p>
            <a:r>
              <a:rPr lang="en-US" dirty="0"/>
              <a:t>“I have to work extra hard at math”</a:t>
            </a:r>
          </a:p>
          <a:p>
            <a:r>
              <a:rPr lang="en-US" dirty="0"/>
              <a:t>“I can’t let myself fall behind in science.”</a:t>
            </a:r>
          </a:p>
          <a:p>
            <a:r>
              <a:rPr lang="en-US" dirty="0"/>
              <a:t>“You put a lot of work into this paper, and it shows.”</a:t>
            </a:r>
          </a:p>
        </p:txBody>
      </p:sp>
    </p:spTree>
    <p:extLst>
      <p:ext uri="{BB962C8B-B14F-4D97-AF65-F5344CB8AC3E}">
        <p14:creationId xmlns:p14="http://schemas.microsoft.com/office/powerpoint/2010/main" val="3119209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Productive Persistence</a:t>
            </a:r>
            <a:br>
              <a:rPr lang="en-US" dirty="0"/>
            </a:br>
            <a:r>
              <a:rPr lang="en-US" sz="2100" dirty="0"/>
              <a:t>Silva &amp; White (2013)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[P]</a:t>
            </a:r>
            <a:r>
              <a:rPr lang="en-US" dirty="0" err="1"/>
              <a:t>roductive</a:t>
            </a:r>
            <a:r>
              <a:rPr lang="en-US" dirty="0"/>
              <a:t> persistence is the package of skills and tenacity that students need to succeed in an academic setting.</a:t>
            </a:r>
          </a:p>
          <a:p>
            <a:r>
              <a:rPr lang="en-US" dirty="0"/>
              <a:t>For many struggling students, “Do you think I can do this?” actually means, “Do you think I belong here?”</a:t>
            </a:r>
          </a:p>
        </p:txBody>
      </p:sp>
    </p:spTree>
    <p:extLst>
      <p:ext uri="{BB962C8B-B14F-4D97-AF65-F5344CB8AC3E}">
        <p14:creationId xmlns:p14="http://schemas.microsoft.com/office/powerpoint/2010/main" val="1680942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Productive Persistence Mindset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2800" dirty="0"/>
              <a:t>I belong in this academic community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800" dirty="0"/>
              <a:t>My ability and competence grow with my effort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800" dirty="0"/>
              <a:t>I can succeed at this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800" dirty="0"/>
              <a:t>This work has value for me</a:t>
            </a:r>
          </a:p>
        </p:txBody>
      </p:sp>
    </p:spTree>
    <p:extLst>
      <p:ext uri="{BB962C8B-B14F-4D97-AF65-F5344CB8AC3E}">
        <p14:creationId xmlns:p14="http://schemas.microsoft.com/office/powerpoint/2010/main" val="1352260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Wise Feedback</a:t>
            </a:r>
            <a:br>
              <a:rPr lang="en-US" dirty="0"/>
            </a:br>
            <a:r>
              <a:rPr lang="en-US" sz="1800" dirty="0"/>
              <a:t>(Yeager, et al., 2013)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/>
              <a:t>Critical feedback must be conveyed as a reflection of the teacher’s high standards and not their bias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Students must be assured that they have the potential to reach these standards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Students must also be provided with the resources and methods to reach the standards</a:t>
            </a:r>
          </a:p>
        </p:txBody>
      </p:sp>
    </p:spTree>
    <p:extLst>
      <p:ext uri="{BB962C8B-B14F-4D97-AF65-F5344CB8AC3E}">
        <p14:creationId xmlns:p14="http://schemas.microsoft.com/office/powerpoint/2010/main" val="1590868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Self-Transcendent Purpose</a:t>
            </a:r>
            <a:br>
              <a:rPr lang="en-US" dirty="0"/>
            </a:br>
            <a:r>
              <a:rPr lang="en-US" sz="2100" dirty="0"/>
              <a:t>(Yeager,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Learning to accomplish a self-transcendent goal increases persistence and self-regulation</a:t>
            </a:r>
          </a:p>
        </p:txBody>
      </p:sp>
    </p:spTree>
    <p:extLst>
      <p:ext uri="{BB962C8B-B14F-4D97-AF65-F5344CB8AC3E}">
        <p14:creationId xmlns:p14="http://schemas.microsoft.com/office/powerpoint/2010/main" val="785400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 Wrappers</a:t>
            </a:r>
          </a:p>
          <a:p>
            <a:r>
              <a:rPr lang="en-US" dirty="0"/>
              <a:t>Cognitive Reappraisal</a:t>
            </a:r>
          </a:p>
          <a:p>
            <a:r>
              <a:rPr lang="en-US" dirty="0"/>
              <a:t>Intense Study Sessions </a:t>
            </a:r>
          </a:p>
        </p:txBody>
      </p:sp>
    </p:spTree>
    <p:extLst>
      <p:ext uri="{BB962C8B-B14F-4D97-AF65-F5344CB8AC3E}">
        <p14:creationId xmlns:p14="http://schemas.microsoft.com/office/powerpoint/2010/main" val="2306456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Wrappers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activity carried out after an exam that makes students reflect on their level of preparation, study skills, and metacognitive awareness</a:t>
            </a:r>
          </a:p>
          <a:p>
            <a:pPr lvl="1"/>
            <a:r>
              <a:rPr lang="en-US" dirty="0"/>
              <a:t>Developed at Carnegie Mellon </a:t>
            </a:r>
            <a:r>
              <a:rPr lang="en-US" sz="1350" dirty="0">
                <a:hlinkClick r:id="rId2"/>
              </a:rPr>
              <a:t>http://www.cmu.edu/teaching/designteach/teach/examwrappers/</a:t>
            </a:r>
            <a:r>
              <a:rPr lang="en-US" sz="1350" dirty="0"/>
              <a:t> </a:t>
            </a:r>
          </a:p>
          <a:p>
            <a:pPr lvl="1"/>
            <a:r>
              <a:rPr lang="en-US" dirty="0"/>
              <a:t>Does not focus on content</a:t>
            </a:r>
          </a:p>
        </p:txBody>
      </p:sp>
    </p:spTree>
    <p:extLst>
      <p:ext uri="{BB962C8B-B14F-4D97-AF65-F5344CB8AC3E}">
        <p14:creationId xmlns:p14="http://schemas.microsoft.com/office/powerpoint/2010/main" val="1260809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Previous Exam Preparation and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50" dirty="0"/>
              <a:t>Metacognitive Awareness: </a:t>
            </a:r>
          </a:p>
          <a:p>
            <a:pPr lvl="1"/>
            <a:r>
              <a:rPr lang="en-US" dirty="0"/>
              <a:t>I felt I was really well prepared for the last exam. </a:t>
            </a:r>
          </a:p>
          <a:p>
            <a:pPr lvl="1"/>
            <a:r>
              <a:rPr lang="en-US" dirty="0"/>
              <a:t>I was surprised by how poorly I did on the exam.  </a:t>
            </a:r>
          </a:p>
          <a:p>
            <a:r>
              <a:rPr lang="en-US" sz="2850" dirty="0"/>
              <a:t>Exam Preparation:</a:t>
            </a:r>
          </a:p>
          <a:p>
            <a:pPr lvl="1"/>
            <a:r>
              <a:rPr lang="en-US" sz="2475" dirty="0"/>
              <a:t>Did you read all assigned reading thoroughly before the exam? </a:t>
            </a:r>
          </a:p>
          <a:p>
            <a:pPr lvl="1"/>
            <a:r>
              <a:rPr lang="en-US" sz="2475" dirty="0"/>
              <a:t>If no, which of the following applies to you?</a:t>
            </a:r>
          </a:p>
          <a:p>
            <a:pPr lvl="2"/>
            <a:r>
              <a:rPr lang="en-US" sz="2100" dirty="0"/>
              <a:t>Skimmed the chapters quickly</a:t>
            </a:r>
          </a:p>
          <a:p>
            <a:pPr lvl="2"/>
            <a:r>
              <a:rPr lang="en-US" sz="2100" dirty="0"/>
              <a:t>Read only some sections of the chapters, such as the summaries</a:t>
            </a:r>
          </a:p>
          <a:p>
            <a:pPr lvl="2"/>
            <a:r>
              <a:rPr lang="en-US" sz="2100" dirty="0"/>
              <a:t>About what percentage of the readings did you complete?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7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Estimate the percentage of points you lost due to each of the following: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2475" dirty="0"/>
              <a:t>I thought I had answered the question correctly, but was fooled by a reasonable sounding answer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75" dirty="0"/>
              <a:t>The information needed to answer the item was not in my notes, nor highlighted in reading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75" dirty="0"/>
              <a:t>I didn’t know the answer so I guessed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75" dirty="0"/>
              <a:t>I didn’t understand the concept as well as I thought I did.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75" dirty="0"/>
              <a:t>I didn’t understand the concept that the question was addressing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75" dirty="0"/>
              <a:t> Other (Please specify)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3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Check all the reasons below that may have undermined your exam performance: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84572" indent="-384572">
              <a:buFont typeface="Wingdings" pitchFamily="2" charset="2"/>
              <a:buChar char="q"/>
            </a:pPr>
            <a:r>
              <a:rPr lang="en-US" sz="1800" dirty="0"/>
              <a:t>Overconfident in my level of understanding of the material and preparation for the exam</a:t>
            </a:r>
          </a:p>
          <a:p>
            <a:pPr marL="384572" indent="-384572">
              <a:buFont typeface="Wingdings" pitchFamily="2" charset="2"/>
              <a:buChar char="q"/>
            </a:pPr>
            <a:r>
              <a:rPr lang="en-US" sz="1800" dirty="0"/>
              <a:t>Missed classes. How many classes did you miss? _______</a:t>
            </a:r>
          </a:p>
          <a:p>
            <a:pPr marL="384572" indent="-384572">
              <a:buFont typeface="Wingdings" pitchFamily="2" charset="2"/>
              <a:buChar char="q"/>
            </a:pPr>
            <a:r>
              <a:rPr lang="en-US" sz="1800" dirty="0"/>
              <a:t>Did not read or view all assigned materials</a:t>
            </a:r>
          </a:p>
          <a:p>
            <a:pPr marL="384572" indent="-384572">
              <a:buFont typeface="Wingdings" pitchFamily="2" charset="2"/>
              <a:buChar char="q"/>
            </a:pPr>
            <a:r>
              <a:rPr lang="en-US" sz="1800" dirty="0"/>
              <a:t>Did not spend sufficient time in reviewing materials</a:t>
            </a:r>
          </a:p>
          <a:p>
            <a:pPr marL="384572" indent="-384572">
              <a:buFont typeface="Wingdings" pitchFamily="2" charset="2"/>
              <a:buChar char="q"/>
            </a:pPr>
            <a:r>
              <a:rPr lang="en-US" sz="1800" dirty="0"/>
              <a:t>Did not pay sufficient attention in class to the presentation; allowed myself to be distracted during class.  </a:t>
            </a:r>
          </a:p>
          <a:p>
            <a:pPr marL="384572" indent="-384572">
              <a:buFont typeface="Wingdings" pitchFamily="2" charset="2"/>
              <a:buChar char="q"/>
            </a:pPr>
            <a:r>
              <a:rPr lang="en-US" sz="1800" dirty="0"/>
              <a:t>Did not pay sufficient attention to the material while studying; allowed myself to be distracted while trying to concentrate on the material.  </a:t>
            </a:r>
          </a:p>
          <a:p>
            <a:pPr marL="384572" indent="-384572">
              <a:buFont typeface="Wingdings" pitchFamily="2" charset="2"/>
              <a:buChar char="q"/>
            </a:pPr>
            <a:r>
              <a:rPr lang="en-US" sz="1800" dirty="0"/>
              <a:t>My class notes were not sufficiently detailed or comprehensive enough to allow me to answer the questions correctly</a:t>
            </a:r>
          </a:p>
          <a:p>
            <a:pPr marL="384572" indent="-384572">
              <a:buFont typeface="Wingdings" pitchFamily="2" charset="2"/>
              <a:buChar char="q"/>
            </a:pPr>
            <a:r>
              <a:rPr lang="en-US" sz="1800" dirty="0"/>
              <a:t>Did not understand materials with sufficient depth and detail to answer questions correctly</a:t>
            </a:r>
          </a:p>
          <a:p>
            <a:pPr marL="384572" indent="-384572">
              <a:buFont typeface="Wingdings" pitchFamily="2" charset="2"/>
              <a:buChar char="q"/>
            </a:pPr>
            <a:r>
              <a:rPr lang="en-US" sz="1800" dirty="0"/>
              <a:t>Used poor study strategies or did not pay sufficient attention for effective learning in reviewing material for the exam </a:t>
            </a:r>
          </a:p>
        </p:txBody>
      </p:sp>
    </p:spTree>
    <p:extLst>
      <p:ext uri="{BB962C8B-B14F-4D97-AF65-F5344CB8AC3E}">
        <p14:creationId xmlns:p14="http://schemas.microsoft.com/office/powerpoint/2010/main" val="118168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Goals of this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review the scope of the challenge of getting students to learn</a:t>
            </a:r>
          </a:p>
          <a:p>
            <a:r>
              <a:rPr lang="en-US" dirty="0"/>
              <a:t>To discuss ways to help students develop good study and learning habits based on cognitive principles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318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Identify at least three changes you will make in your preparation for the next exam. </a:t>
            </a:r>
            <a:r>
              <a:rPr lang="en-US" b="1" i="1" dirty="0"/>
              <a:t>Relate the change specifically to the videos.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For example: </a:t>
            </a:r>
          </a:p>
          <a:p>
            <a:pPr marL="728663" lvl="1" indent="-385763">
              <a:buFont typeface="+mj-lt"/>
              <a:buAutoNum type="arabicPeriod"/>
            </a:pPr>
            <a:r>
              <a:rPr lang="en-US" dirty="0"/>
              <a:t>”Video 1 says that it is a mistake to write out note cards and memorize them because it leads to learning isolated facts. Next time I will create diagrams that show how concepts are related and distinct from other concepts (Video 1, 3, and 4).” </a:t>
            </a:r>
          </a:p>
          <a:p>
            <a:pPr marL="728663" lvl="1" indent="-385763">
              <a:buFont typeface="+mj-lt"/>
              <a:buAutoNum type="arabicPeriod"/>
            </a:pPr>
            <a:r>
              <a:rPr lang="en-US" dirty="0"/>
              <a:t>Or, “I will remove distractions when I study so I can concentrate better (Video 1).”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833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Preparation Schedule for Next 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How many days before the exam will you complete reading and viewing all materials for the first time?</a:t>
            </a:r>
          </a:p>
          <a:p>
            <a:pPr lvl="0"/>
            <a:r>
              <a:rPr lang="en-US" dirty="0"/>
              <a:t>How many days before the exam will you begin reviewing and studying the materials? </a:t>
            </a:r>
          </a:p>
          <a:p>
            <a:r>
              <a:rPr lang="en-US" dirty="0"/>
              <a:t> About how many hours each day do you plan to study for the exam?  </a:t>
            </a:r>
          </a:p>
          <a:p>
            <a:r>
              <a:rPr lang="en-US" dirty="0"/>
              <a:t> How do you plan to minimize distractions while studying?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972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Reappraisal of Stress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Stress and anxiety are negatively correlated with high stakes exam scores</a:t>
            </a:r>
          </a:p>
          <a:p>
            <a:r>
              <a:rPr lang="en-US" dirty="0"/>
              <a:t>Cognitive reappraisal: Redefining arousal, stress and anxiety as resources for improvement </a:t>
            </a:r>
          </a:p>
          <a:p>
            <a:r>
              <a:rPr lang="en-US" dirty="0"/>
              <a:t>“Both </a:t>
            </a:r>
            <a:r>
              <a:rPr lang="en-US" i="1" dirty="0"/>
              <a:t>challenge </a:t>
            </a:r>
            <a:r>
              <a:rPr lang="en-US" dirty="0"/>
              <a:t>and </a:t>
            </a:r>
            <a:r>
              <a:rPr lang="en-US" i="1" dirty="0"/>
              <a:t>threat </a:t>
            </a:r>
            <a:r>
              <a:rPr lang="en-US" dirty="0"/>
              <a:t>states are experienced during acute stress but differ in antecedent appraisal processes and  [subsequent] physiological responses.” </a:t>
            </a:r>
          </a:p>
          <a:p>
            <a:r>
              <a:rPr lang="en-US" dirty="0"/>
              <a:t>“Individuals experience </a:t>
            </a:r>
            <a:r>
              <a:rPr lang="en-US" b="1" i="1" dirty="0"/>
              <a:t>challenge</a:t>
            </a:r>
            <a:r>
              <a:rPr lang="en-US" dirty="0"/>
              <a:t> when appraisals of personal resources exceed situational ... Alternatively, </a:t>
            </a:r>
            <a:r>
              <a:rPr lang="en-US" b="1" i="1" dirty="0"/>
              <a:t>threat</a:t>
            </a:r>
            <a:r>
              <a:rPr lang="en-US" dirty="0"/>
              <a:t> manifests itself when perceived  demands exceed resources.” </a:t>
            </a:r>
          </a:p>
        </p:txBody>
      </p:sp>
    </p:spTree>
    <p:extLst>
      <p:ext uri="{BB962C8B-B14F-4D97-AF65-F5344CB8AC3E}">
        <p14:creationId xmlns:p14="http://schemas.microsoft.com/office/powerpoint/2010/main" val="33581129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Reappraisal Leads to Improved Academic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“[P]</a:t>
            </a:r>
            <a:r>
              <a:rPr lang="en-US" dirty="0" err="1"/>
              <a:t>articipants</a:t>
            </a:r>
            <a:r>
              <a:rPr lang="en-US" dirty="0"/>
              <a:t> are told that the physiological arousal experienced during stressful situations can be thought of as a resource that aids performance. Participants who reframe the […] stress as beneficial experience more positive outcomes than those who do not.” </a:t>
            </a:r>
          </a:p>
          <a:p>
            <a:pPr marL="0" indent="0" algn="r">
              <a:buNone/>
            </a:pPr>
            <a:r>
              <a:rPr lang="en-US" sz="1800" dirty="0"/>
              <a:t>Jeremy P. Jamieson, Wendy Berry Mendes and Matthew K. Nock (2013)</a:t>
            </a:r>
          </a:p>
        </p:txBody>
      </p:sp>
    </p:spTree>
    <p:extLst>
      <p:ext uri="{BB962C8B-B14F-4D97-AF65-F5344CB8AC3E}">
        <p14:creationId xmlns:p14="http://schemas.microsoft.com/office/powerpoint/2010/main" val="3781433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Intense Study Sessions  (ISS)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524000"/>
            <a:ext cx="6972300" cy="4876800"/>
          </a:xfrm>
        </p:spPr>
        <p:txBody>
          <a:bodyPr>
            <a:normAutofit fontScale="85000" lnSpcReduction="20000"/>
          </a:bodyPr>
          <a:lstStyle/>
          <a:p>
            <a:pPr marL="385763" indent="-385763" fontAlgn="t">
              <a:buFont typeface="+mj-lt"/>
              <a:buAutoNum type="arabicParenR"/>
            </a:pPr>
            <a:r>
              <a:rPr lang="en-US" dirty="0"/>
              <a:t>Set a Goal (1-2 min)</a:t>
            </a:r>
          </a:p>
          <a:p>
            <a:pPr lvl="1" fontAlgn="t">
              <a:buFont typeface="Arial" pitchFamily="34" charset="0"/>
              <a:buChar char="•"/>
            </a:pPr>
            <a:r>
              <a:rPr lang="en-US" dirty="0"/>
              <a:t>Decide what you want to accomplish in your study session </a:t>
            </a:r>
          </a:p>
          <a:p>
            <a:pPr marL="385763" indent="-385763" fontAlgn="t">
              <a:buFont typeface="+mj-lt"/>
              <a:buAutoNum type="arabicParenR"/>
            </a:pPr>
            <a:r>
              <a:rPr lang="en-US" dirty="0"/>
              <a:t>Study with Focus (30-50 min)</a:t>
            </a:r>
          </a:p>
          <a:p>
            <a:pPr lvl="1" fontAlgn="t">
              <a:buFont typeface="Arial" pitchFamily="34" charset="0"/>
              <a:buChar char="•"/>
            </a:pPr>
            <a:r>
              <a:rPr lang="en-US" dirty="0"/>
              <a:t>Eliminate all distractions and temptations</a:t>
            </a:r>
          </a:p>
          <a:p>
            <a:pPr lvl="1" fontAlgn="t">
              <a:buFont typeface="Arial" pitchFamily="34" charset="0"/>
              <a:buChar char="•"/>
            </a:pPr>
            <a:r>
              <a:rPr lang="en-US" dirty="0"/>
              <a:t>Use deep processing</a:t>
            </a:r>
          </a:p>
          <a:p>
            <a:pPr marL="385763" indent="-385763" fontAlgn="t">
              <a:buFont typeface="+mj-lt"/>
              <a:buAutoNum type="arabicParenR"/>
            </a:pPr>
            <a:r>
              <a:rPr lang="en-US" dirty="0"/>
              <a:t>Reward Yourself (3-5 min)</a:t>
            </a:r>
          </a:p>
          <a:p>
            <a:pPr lvl="1" fontAlgn="t">
              <a:buFont typeface="Arial" pitchFamily="34" charset="0"/>
              <a:buChar char="•"/>
            </a:pPr>
            <a:r>
              <a:rPr lang="en-US" dirty="0"/>
              <a:t>Take a break– call a friend, play a short game, get a snack</a:t>
            </a:r>
          </a:p>
          <a:p>
            <a:pPr marL="385763" indent="-385763" fontAlgn="t">
              <a:buFont typeface="+mj-lt"/>
              <a:buAutoNum type="arabicParenR"/>
            </a:pPr>
            <a:r>
              <a:rPr lang="en-US" dirty="0"/>
              <a:t>Review (5 min)</a:t>
            </a:r>
          </a:p>
          <a:p>
            <a:pPr lvl="1" fontAlgn="t">
              <a:buFont typeface="Arial" pitchFamily="34" charset="0"/>
              <a:buChar char="•"/>
            </a:pPr>
            <a:r>
              <a:rPr lang="en-US" dirty="0"/>
              <a:t>Go over what you just studied</a:t>
            </a:r>
          </a:p>
          <a:p>
            <a:pPr lvl="1" fontAlgn="t">
              <a:buFont typeface="Arial" pitchFamily="34" charset="0"/>
              <a:buChar char="•"/>
            </a:pPr>
            <a:r>
              <a:rPr lang="en-US" dirty="0"/>
              <a:t>Recall without looking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716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 Questions?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Stephen Chew</a:t>
            </a:r>
          </a:p>
          <a:p>
            <a:r>
              <a:rPr lang="en-US" dirty="0">
                <a:hlinkClick r:id="rId2"/>
              </a:rPr>
              <a:t>slchew@samford.edu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195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The Cognitive Challenges to Teaching</a:t>
            </a:r>
            <a:br>
              <a:rPr lang="en-US" sz="4000" dirty="0"/>
            </a:br>
            <a:r>
              <a:rPr lang="en-US" sz="2025" dirty="0"/>
              <a:t>(that we know about thus far)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8854" indent="-348854">
              <a:lnSpc>
                <a:spcPct val="110000"/>
              </a:lnSpc>
              <a:buFont typeface="+mj-lt"/>
              <a:buAutoNum type="arabicParenR"/>
            </a:pPr>
            <a:r>
              <a:rPr lang="en-US" dirty="0">
                <a:latin typeface="+mn-lt"/>
              </a:rPr>
              <a:t>Student Mental Mindset</a:t>
            </a:r>
          </a:p>
          <a:p>
            <a:pPr marL="348854" indent="-348854">
              <a:lnSpc>
                <a:spcPct val="110000"/>
              </a:lnSpc>
              <a:buFont typeface="+mj-lt"/>
              <a:buAutoNum type="arabicParenR"/>
            </a:pPr>
            <a:r>
              <a:rPr lang="en-US" dirty="0">
                <a:latin typeface="+mn-lt"/>
              </a:rPr>
              <a:t>Metacognition and Self-regulation</a:t>
            </a:r>
          </a:p>
          <a:p>
            <a:pPr marL="348854" indent="-348854">
              <a:lnSpc>
                <a:spcPct val="110000"/>
              </a:lnSpc>
              <a:buFont typeface="+mj-lt"/>
              <a:buAutoNum type="arabicParenR"/>
            </a:pPr>
            <a:r>
              <a:rPr lang="en-US" dirty="0">
                <a:latin typeface="+mn-lt"/>
              </a:rPr>
              <a:t>Student Fear and Mistrust</a:t>
            </a:r>
          </a:p>
          <a:p>
            <a:pPr marL="348854" indent="-348854">
              <a:lnSpc>
                <a:spcPct val="110000"/>
              </a:lnSpc>
              <a:buFont typeface="+mj-lt"/>
              <a:buAutoNum type="arabicParenR"/>
            </a:pPr>
            <a:r>
              <a:rPr lang="en-US" dirty="0">
                <a:latin typeface="+mn-lt"/>
              </a:rPr>
              <a:t>Prior knowledge</a:t>
            </a:r>
          </a:p>
          <a:p>
            <a:pPr marL="348854" indent="-348854">
              <a:lnSpc>
                <a:spcPct val="110000"/>
              </a:lnSpc>
              <a:buFont typeface="+mj-lt"/>
              <a:buAutoNum type="arabicParenR"/>
            </a:pPr>
            <a:r>
              <a:rPr lang="en-US" dirty="0">
                <a:latin typeface="+mn-lt"/>
              </a:rPr>
              <a:t>Misconceptions</a:t>
            </a:r>
          </a:p>
          <a:p>
            <a:pPr marL="348854" indent="-348854">
              <a:lnSpc>
                <a:spcPct val="110000"/>
              </a:lnSpc>
              <a:buFont typeface="+mj-lt"/>
              <a:buAutoNum type="arabicParenR"/>
            </a:pPr>
            <a:r>
              <a:rPr lang="en-US" dirty="0">
                <a:latin typeface="+mn-lt"/>
              </a:rPr>
              <a:t>Ineffective Learning Strategies </a:t>
            </a:r>
          </a:p>
          <a:p>
            <a:pPr marL="348854" indent="-348854">
              <a:lnSpc>
                <a:spcPct val="110000"/>
              </a:lnSpc>
              <a:buFont typeface="+mj-lt"/>
              <a:buAutoNum type="arabicParenR"/>
            </a:pPr>
            <a:r>
              <a:rPr lang="en-US" dirty="0">
                <a:latin typeface="+mn-lt"/>
              </a:rPr>
              <a:t>Transfer of Learning</a:t>
            </a:r>
          </a:p>
          <a:p>
            <a:pPr marL="348854" indent="-348854">
              <a:lnSpc>
                <a:spcPct val="110000"/>
              </a:lnSpc>
              <a:buFont typeface="+mj-lt"/>
              <a:buAutoNum type="arabicParenR"/>
            </a:pPr>
            <a:r>
              <a:rPr lang="en-US" dirty="0">
                <a:latin typeface="+mn-lt"/>
              </a:rPr>
              <a:t>Constraints of Selective Attention </a:t>
            </a:r>
          </a:p>
          <a:p>
            <a:pPr marL="348854" indent="-348854">
              <a:lnSpc>
                <a:spcPct val="110000"/>
              </a:lnSpc>
              <a:buFont typeface="+mj-lt"/>
              <a:buAutoNum type="arabicParenR"/>
            </a:pPr>
            <a:r>
              <a:rPr lang="en-US" dirty="0">
                <a:latin typeface="+mn-lt"/>
              </a:rPr>
              <a:t>Constraints of Mental Effort and Working Memory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1343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Mental Mindset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Student mental mindset is his or her attitudes, beliefs, and  expectations about learning and the whole academic context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The teacher, course, topic, pedagogy, assessment, curriculum, major, and school</a:t>
            </a:r>
          </a:p>
          <a:p>
            <a:pPr>
              <a:lnSpc>
                <a:spcPct val="100000"/>
              </a:lnSpc>
            </a:pPr>
            <a:r>
              <a:rPr lang="en-US" dirty="0"/>
              <a:t>Mental mindset affects more than self-assessment; it affects all of their study behavior</a:t>
            </a:r>
          </a:p>
        </p:txBody>
      </p:sp>
    </p:spTree>
    <p:extLst>
      <p:ext uri="{BB962C8B-B14F-4D97-AF65-F5344CB8AC3E}">
        <p14:creationId xmlns:p14="http://schemas.microsoft.com/office/powerpoint/2010/main" val="982105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8200"/>
            <a:ext cx="7886700" cy="834866"/>
          </a:xfrm>
        </p:spPr>
        <p:txBody>
          <a:bodyPr>
            <a:noAutofit/>
          </a:bodyPr>
          <a:lstStyle/>
          <a:p>
            <a:r>
              <a:rPr lang="en-US" sz="4000" dirty="0"/>
              <a:t>Messages from Struggling Students Reflecting Mindset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70572"/>
            <a:ext cx="7886700" cy="38633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“I read through my notes and I skimmed the chapters.”</a:t>
            </a:r>
          </a:p>
          <a:p>
            <a:pPr>
              <a:lnSpc>
                <a:spcPct val="110000"/>
              </a:lnSpc>
            </a:pPr>
            <a:r>
              <a:rPr lang="en-US" dirty="0"/>
              <a:t>“I’m going to have to read more of the book for the next exam.” </a:t>
            </a:r>
          </a:p>
          <a:p>
            <a:pPr>
              <a:lnSpc>
                <a:spcPct val="110000"/>
              </a:lnSpc>
            </a:pPr>
            <a:r>
              <a:rPr lang="en-US" dirty="0"/>
              <a:t>I knew I wasn’t going to do well because I forgot about the exam until the morning we were going to take it. </a:t>
            </a:r>
          </a:p>
          <a:p>
            <a:pPr>
              <a:lnSpc>
                <a:spcPct val="110000"/>
              </a:lnSpc>
            </a:pPr>
            <a:r>
              <a:rPr lang="en-US" dirty="0"/>
              <a:t>“I just didn’t want to study the brain because it wasn’t interesting to me”</a:t>
            </a:r>
          </a:p>
        </p:txBody>
      </p:sp>
    </p:spTree>
    <p:extLst>
      <p:ext uri="{BB962C8B-B14F-4D97-AF65-F5344CB8AC3E}">
        <p14:creationId xmlns:p14="http://schemas.microsoft.com/office/powerpoint/2010/main" val="3774840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Academic Mindset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Fixed vs. Growth Beliefs in Intelligence</a:t>
            </a:r>
          </a:p>
          <a:p>
            <a:r>
              <a:rPr lang="en-US" dirty="0"/>
              <a:t>Productive Persistence </a:t>
            </a:r>
          </a:p>
          <a:p>
            <a:r>
              <a:rPr lang="en-US" dirty="0"/>
              <a:t>Wise Feedback</a:t>
            </a:r>
          </a:p>
          <a:p>
            <a:r>
              <a:rPr lang="en-US" dirty="0"/>
              <a:t>Self-Transcendent Purpose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87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Responses to </a:t>
            </a:r>
            <a:r>
              <a:rPr lang="en-US" sz="4000" i="1" dirty="0">
                <a:solidFill>
                  <a:schemeClr val="tx1"/>
                </a:solidFill>
              </a:rPr>
              <a:t>Many</a:t>
            </a:r>
            <a:r>
              <a:rPr lang="en-US" sz="4000" dirty="0">
                <a:solidFill>
                  <a:schemeClr val="tx1"/>
                </a:solidFill>
              </a:rPr>
              <a:t> Situations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are Based on Mindset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822244"/>
              </p:ext>
            </p:extLst>
          </p:nvPr>
        </p:nvGraphicFramePr>
        <p:xfrm>
          <a:off x="685802" y="1967940"/>
          <a:ext cx="7696198" cy="4163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50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9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65860">
                <a:tc>
                  <a:txBody>
                    <a:bodyPr/>
                    <a:lstStyle/>
                    <a:p>
                      <a:pPr algn="l"/>
                      <a:endParaRPr lang="en-US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Fixed</a:t>
                      </a:r>
                      <a:r>
                        <a:rPr lang="en-US" sz="1800" baseline="0" dirty="0"/>
                        <a:t> Mindset Response</a:t>
                      </a:r>
                      <a:endParaRPr lang="en-US" sz="18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Growth</a:t>
                      </a:r>
                      <a:r>
                        <a:rPr lang="en-US" sz="1800" baseline="0" dirty="0"/>
                        <a:t> Mindset Response</a:t>
                      </a:r>
                      <a:endParaRPr lang="en-US" sz="18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055">
                <a:tc>
                  <a:txBody>
                    <a:bodyPr/>
                    <a:lstStyle/>
                    <a:p>
                      <a:r>
                        <a:rPr lang="en-US" sz="2000" dirty="0"/>
                        <a:t>Challenges</a:t>
                      </a:r>
                      <a:endParaRPr lang="en-US" sz="20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Avoid</a:t>
                      </a:r>
                      <a:endParaRPr lang="en-US" sz="2000" i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Embrace</a:t>
                      </a:r>
                      <a:endParaRPr lang="en-US" sz="2000" i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055">
                <a:tc>
                  <a:txBody>
                    <a:bodyPr/>
                    <a:lstStyle/>
                    <a:p>
                      <a:r>
                        <a:rPr lang="en-US" sz="2000" dirty="0"/>
                        <a:t>Obstacles</a:t>
                      </a:r>
                      <a:endParaRPr lang="en-US" sz="20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Give up easily</a:t>
                      </a:r>
                      <a:endParaRPr lang="en-US" sz="2000" i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Persist</a:t>
                      </a:r>
                      <a:endParaRPr lang="en-US" sz="2000" i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259">
                <a:tc>
                  <a:txBody>
                    <a:bodyPr/>
                    <a:lstStyle/>
                    <a:p>
                      <a:r>
                        <a:rPr lang="en-US" sz="2000" dirty="0"/>
                        <a:t>Tasks requiring</a:t>
                      </a:r>
                      <a:r>
                        <a:rPr lang="en-US" sz="2000" baseline="0" dirty="0"/>
                        <a:t> effort</a:t>
                      </a:r>
                      <a:endParaRPr lang="en-US" sz="20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Fruitless to Try</a:t>
                      </a:r>
                      <a:endParaRPr lang="en-US" sz="2000" i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Path to mastery</a:t>
                      </a:r>
                      <a:endParaRPr lang="en-US" sz="2000" i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055">
                <a:tc>
                  <a:txBody>
                    <a:bodyPr/>
                    <a:lstStyle/>
                    <a:p>
                      <a:r>
                        <a:rPr lang="en-US" sz="2000" dirty="0"/>
                        <a:t>Criticism</a:t>
                      </a:r>
                      <a:endParaRPr lang="en-US" sz="20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Ignore it</a:t>
                      </a:r>
                      <a:endParaRPr lang="en-US" sz="2000" i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Learn from it</a:t>
                      </a:r>
                      <a:endParaRPr lang="en-US" sz="2000" i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055">
                <a:tc>
                  <a:txBody>
                    <a:bodyPr/>
                    <a:lstStyle/>
                    <a:p>
                      <a:r>
                        <a:rPr lang="en-US" sz="2000" dirty="0"/>
                        <a:t>Success of Others</a:t>
                      </a:r>
                      <a:endParaRPr lang="en-US" sz="20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Threatening</a:t>
                      </a:r>
                      <a:endParaRPr lang="en-US" sz="2000" i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Inspirational</a:t>
                      </a:r>
                      <a:endParaRPr lang="en-US" sz="2000" i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23292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sz="4000" dirty="0"/>
              <a:t>Fixed Mindset Message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I realize it is the night before our second test. I’m writing now because if I don't than I will somehow convince myself everything is okay and then I won't ask for any help. Statistics is an ocean in which I am drowning. I have tried studying with friends and it has not been any help, first of all they are way ahead of me and when I say I don't understand they don't really get that I truly have no idea what is happening. I would love to stop by your office and ask a question, but I do not know the question to ask. I need help from someone who actually has the time, and energy to help me from the ground up. …Do you know of somehow I can get tutoring… </a:t>
            </a:r>
          </a:p>
        </p:txBody>
      </p:sp>
    </p:spTree>
    <p:extLst>
      <p:ext uri="{BB962C8B-B14F-4D97-AF65-F5344CB8AC3E}">
        <p14:creationId xmlns:p14="http://schemas.microsoft.com/office/powerpoint/2010/main" val="416175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r>
              <a:rPr lang="en-US" sz="4000" dirty="0"/>
              <a:t>Growth Mindset Messages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96" b="12468"/>
          <a:stretch/>
        </p:blipFill>
        <p:spPr>
          <a:xfrm>
            <a:off x="631370" y="1447800"/>
            <a:ext cx="4702630" cy="24384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 b="7333"/>
          <a:stretch/>
        </p:blipFill>
        <p:spPr>
          <a:xfrm>
            <a:off x="4033684" y="4038600"/>
            <a:ext cx="4348316" cy="2695956"/>
          </a:xfrm>
        </p:spPr>
      </p:pic>
    </p:spTree>
    <p:extLst>
      <p:ext uri="{BB962C8B-B14F-4D97-AF65-F5344CB8AC3E}">
        <p14:creationId xmlns:p14="http://schemas.microsoft.com/office/powerpoint/2010/main" val="10616539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5523</TotalTime>
  <Words>1344</Words>
  <Application>Microsoft Office PowerPoint</Application>
  <PresentationFormat>On-screen Show (4:3)</PresentationFormat>
  <Paragraphs>159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Wingdings</vt:lpstr>
      <vt:lpstr>Default Design</vt:lpstr>
      <vt:lpstr>Developing a Student Mindset for Successful Learning</vt:lpstr>
      <vt:lpstr>Goals of this Presentation</vt:lpstr>
      <vt:lpstr>The Cognitive Challenges to Teaching (that we know about thus far)</vt:lpstr>
      <vt:lpstr>Student Mental Mindset</vt:lpstr>
      <vt:lpstr>Messages from Struggling Students Reflecting Mindset</vt:lpstr>
      <vt:lpstr>Improving Academic Mindset</vt:lpstr>
      <vt:lpstr>Responses to Many Situations  are Based on Mindset</vt:lpstr>
      <vt:lpstr>Fixed Mindset Message</vt:lpstr>
      <vt:lpstr>Growth Mindset Messages</vt:lpstr>
      <vt:lpstr>Fixed vs. Growth Feedback</vt:lpstr>
      <vt:lpstr>Productive Persistence Silva &amp; White (2013)</vt:lpstr>
      <vt:lpstr>Productive Persistence Mindset</vt:lpstr>
      <vt:lpstr>Wise Feedback (Yeager, et al., 2013)</vt:lpstr>
      <vt:lpstr>Self-Transcendent Purpose (Yeager, et al., 2014)</vt:lpstr>
      <vt:lpstr>Other Methods</vt:lpstr>
      <vt:lpstr>Exam Wrappers</vt:lpstr>
      <vt:lpstr>Previous Exam Preparation and Performance</vt:lpstr>
      <vt:lpstr>Estimate the percentage of points you lost due to each of the following:</vt:lpstr>
      <vt:lpstr>Check all the reasons below that may have undermined your exam performance:</vt:lpstr>
      <vt:lpstr>Behavior Change</vt:lpstr>
      <vt:lpstr>Preparation Schedule for Next  Exam</vt:lpstr>
      <vt:lpstr>Cognitive Reappraisal of Stress </vt:lpstr>
      <vt:lpstr>Reappraisal Leads to Improved Academic Performance</vt:lpstr>
      <vt:lpstr>Intense Study Sessions  (ISS)</vt:lpstr>
      <vt:lpstr>Thank you!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Basis of Effective Instruction  Presentation for the Birmingham Chapter of the American Society for Trainers and Developers (ASTD)</dc:title>
  <dc:creator>slchew</dc:creator>
  <cp:lastModifiedBy>Isasi, Samantha P</cp:lastModifiedBy>
  <cp:revision>327</cp:revision>
  <dcterms:created xsi:type="dcterms:W3CDTF">2007-05-18T16:26:28Z</dcterms:created>
  <dcterms:modified xsi:type="dcterms:W3CDTF">2019-10-21T18:14:36Z</dcterms:modified>
</cp:coreProperties>
</file>